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9"/>
  </p:handoutMasterIdLst>
  <p:sldIdLst>
    <p:sldId id="256" r:id="rId2"/>
    <p:sldId id="257" r:id="rId3"/>
    <p:sldId id="275" r:id="rId4"/>
    <p:sldId id="274" r:id="rId5"/>
    <p:sldId id="277" r:id="rId6"/>
    <p:sldId id="276" r:id="rId7"/>
    <p:sldId id="278" r:id="rId8"/>
    <p:sldId id="258" r:id="rId9"/>
    <p:sldId id="279" r:id="rId10"/>
    <p:sldId id="280" r:id="rId11"/>
    <p:sldId id="281" r:id="rId12"/>
    <p:sldId id="259" r:id="rId13"/>
    <p:sldId id="260" r:id="rId14"/>
    <p:sldId id="264" r:id="rId15"/>
    <p:sldId id="273" r:id="rId16"/>
    <p:sldId id="265" r:id="rId17"/>
    <p:sldId id="268" r:id="rId18"/>
    <p:sldId id="266" r:id="rId19"/>
    <p:sldId id="282" r:id="rId20"/>
    <p:sldId id="267" r:id="rId21"/>
    <p:sldId id="269" r:id="rId22"/>
    <p:sldId id="271" r:id="rId23"/>
    <p:sldId id="272" r:id="rId24"/>
    <p:sldId id="262" r:id="rId25"/>
    <p:sldId id="283" r:id="rId26"/>
    <p:sldId id="284" r:id="rId27"/>
    <p:sldId id="285" r:id="rId2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68E8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 autoAdjust="0"/>
    <p:restoredTop sz="94709" autoAdjust="0"/>
  </p:normalViewPr>
  <p:slideViewPr>
    <p:cSldViewPr>
      <p:cViewPr varScale="1">
        <p:scale>
          <a:sx n="95" d="100"/>
          <a:sy n="95" d="100"/>
        </p:scale>
        <p:origin x="38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696AC-2390-48B4-95D0-F6A235AEAC5B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EF6F5-43C1-489B-8C2A-2D4C3A6FF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6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447800"/>
            <a:ext cx="6705600" cy="4419600"/>
          </a:xfrm>
        </p:spPr>
        <p:txBody>
          <a:bodyPr>
            <a:normAutofit/>
          </a:bodyPr>
          <a:lstStyle/>
          <a:p>
            <a:r>
              <a:rPr lang="en-US" sz="4000" cap="none" dirty="0"/>
              <a:t>Physical Climate </a:t>
            </a:r>
            <a:r>
              <a:rPr lang="en-US" sz="4000" cap="none" dirty="0" smtClean="0"/>
              <a:t>Modeling:</a:t>
            </a:r>
            <a:br>
              <a:rPr lang="en-US" sz="4000" cap="none" dirty="0" smtClean="0"/>
            </a:br>
            <a:r>
              <a:rPr lang="en-US" sz="4000" cap="none" dirty="0"/>
              <a:t/>
            </a:r>
            <a:br>
              <a:rPr lang="en-US" sz="4000" cap="none" dirty="0"/>
            </a:br>
            <a:r>
              <a:rPr lang="en-US" sz="4000" cap="none" dirty="0" smtClean="0"/>
              <a:t>A </a:t>
            </a:r>
            <a:r>
              <a:rPr lang="en-US" sz="4000" cap="none" dirty="0"/>
              <a:t>New Project-Based </a:t>
            </a:r>
            <a:r>
              <a:rPr lang="en-US" sz="4000" cap="none" dirty="0" smtClean="0"/>
              <a:t>Climate Modeling </a:t>
            </a:r>
            <a:r>
              <a:rPr lang="en-US" sz="4000" cap="none" dirty="0"/>
              <a:t>Course at Dickinson </a:t>
            </a:r>
            <a:r>
              <a:rPr lang="en-US" sz="4000" cap="none" dirty="0" smtClean="0"/>
              <a:t>College</a:t>
            </a:r>
            <a:endParaRPr lang="en-US" sz="40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David </a:t>
            </a:r>
            <a:r>
              <a:rPr lang="en-US" dirty="0" smtClean="0"/>
              <a:t>Reed</a:t>
            </a:r>
          </a:p>
          <a:p>
            <a:r>
              <a:rPr lang="en-US" dirty="0" smtClean="0"/>
              <a:t>Dickinson College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785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 to the Earth’s climate system</a:t>
            </a:r>
          </a:p>
          <a:p>
            <a:r>
              <a:rPr lang="en-US" dirty="0" smtClean="0"/>
              <a:t>Basic modeling skills in three </a:t>
            </a:r>
            <a:r>
              <a:rPr lang="en-US" dirty="0"/>
              <a:t>computer </a:t>
            </a:r>
            <a:r>
              <a:rPr lang="en-US" dirty="0" smtClean="0"/>
              <a:t>language</a:t>
            </a:r>
          </a:p>
          <a:p>
            <a:r>
              <a:rPr lang="en-US" dirty="0" smtClean="0"/>
              <a:t>Connecting to and applying first/second year math and physics topics</a:t>
            </a:r>
          </a:p>
          <a:p>
            <a:r>
              <a:rPr lang="en-US" dirty="0" smtClean="0"/>
              <a:t>Team based learning with individual end-of-semester projects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477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 to the Earth’s climate system</a:t>
            </a:r>
          </a:p>
          <a:p>
            <a:r>
              <a:rPr lang="en-US" dirty="0" smtClean="0"/>
              <a:t>Basic modeling skills in three </a:t>
            </a:r>
            <a:r>
              <a:rPr lang="en-US" dirty="0"/>
              <a:t>computer </a:t>
            </a:r>
            <a:r>
              <a:rPr lang="en-US" dirty="0" smtClean="0"/>
              <a:t>language</a:t>
            </a:r>
          </a:p>
          <a:p>
            <a:r>
              <a:rPr lang="en-US" dirty="0" smtClean="0"/>
              <a:t>Connecting to and applying first/second year math and physics topics</a:t>
            </a:r>
          </a:p>
          <a:p>
            <a:r>
              <a:rPr lang="en-US" dirty="0" smtClean="0"/>
              <a:t>Team based learning with individual end-of-semester projects</a:t>
            </a:r>
          </a:p>
          <a:p>
            <a:r>
              <a:rPr lang="en-US" dirty="0" smtClean="0"/>
              <a:t>Prepare students </a:t>
            </a:r>
            <a:r>
              <a:rPr lang="en-US" dirty="0"/>
              <a:t>for graduate level modeling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41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Goals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540752" cy="4495800"/>
          </a:xfrm>
        </p:spPr>
        <p:txBody>
          <a:bodyPr/>
          <a:lstStyle/>
          <a:p>
            <a:r>
              <a:rPr lang="en-US" sz="3600" dirty="0" smtClean="0"/>
              <a:t>Convince you that an undergrad-level climate modeling course is possible by a non-climate-modeler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Highlight how the course is structured and my thinking about the layout</a:t>
            </a:r>
          </a:p>
          <a:p>
            <a:r>
              <a:rPr lang="en-US" dirty="0" smtClean="0"/>
              <a:t>Explain the textbook(s) I’ll be working from</a:t>
            </a:r>
          </a:p>
          <a:p>
            <a:r>
              <a:rPr lang="en-US" dirty="0" smtClean="0"/>
              <a:t>Get feedback on your experiences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88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Students will have working knowledge of</a:t>
            </a:r>
          </a:p>
          <a:p>
            <a:pPr lvl="1"/>
            <a:r>
              <a:rPr lang="en-US" dirty="0" smtClean="0"/>
              <a:t>Calculus/matrix math</a:t>
            </a:r>
          </a:p>
          <a:p>
            <a:pPr lvl="1"/>
            <a:r>
              <a:rPr lang="en-US" dirty="0" smtClean="0"/>
              <a:t>Physics/thermodynamics</a:t>
            </a:r>
          </a:p>
          <a:p>
            <a:r>
              <a:rPr lang="en-US" dirty="0" smtClean="0"/>
              <a:t>On average, both climate science and programming will be new to the students</a:t>
            </a:r>
          </a:p>
          <a:p>
            <a:r>
              <a:rPr lang="en-US" dirty="0" smtClean="0"/>
              <a:t>One, 14-week course with limited pre-</a:t>
            </a:r>
            <a:r>
              <a:rPr lang="en-US" dirty="0" err="1" smtClean="0"/>
              <a:t>reqs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4496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Modeling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1828800" y="2895600"/>
            <a:ext cx="5392674" cy="3810000"/>
            <a:chOff x="1084326" y="1900814"/>
            <a:chExt cx="6446972" cy="4728586"/>
          </a:xfrm>
        </p:grpSpPr>
        <p:sp>
          <p:nvSpPr>
            <p:cNvPr id="4" name="Rectangle 3"/>
            <p:cNvSpPr/>
            <p:nvPr/>
          </p:nvSpPr>
          <p:spPr>
            <a:xfrm>
              <a:off x="1524000" y="5867400"/>
              <a:ext cx="1752600" cy="76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2838601" y="5867400"/>
              <a:ext cx="879348" cy="76200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084326" y="5867400"/>
              <a:ext cx="879348" cy="76200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0" y="4876800"/>
              <a:ext cx="1752600" cy="76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24000" y="3886200"/>
              <a:ext cx="1752600" cy="76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24000" y="2867967"/>
              <a:ext cx="1752600" cy="76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24000" y="1905000"/>
              <a:ext cx="1752600" cy="762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0800000">
              <a:off x="2841950" y="1905000"/>
              <a:ext cx="879348" cy="76200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0800000">
              <a:off x="1084326" y="1905000"/>
              <a:ext cx="879348" cy="76200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34000" y="5864051"/>
              <a:ext cx="1752600" cy="76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6648601" y="5864051"/>
              <a:ext cx="879348" cy="7620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4894326" y="5864051"/>
              <a:ext cx="879348" cy="7620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34000" y="4873451"/>
              <a:ext cx="1752600" cy="76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34000" y="3882851"/>
              <a:ext cx="1752600" cy="76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34000" y="2864618"/>
              <a:ext cx="1752600" cy="76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334000" y="1901651"/>
              <a:ext cx="1752600" cy="762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 rot="10800000">
              <a:off x="6651950" y="1901651"/>
              <a:ext cx="879348" cy="7620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 rot="10800000">
              <a:off x="4894326" y="1901651"/>
              <a:ext cx="879348" cy="7620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81834" y="1903075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Coupled Climate Model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31268" y="2909111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Process Model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31267" y="3902279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Box/Flux Models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34528" y="4920512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3-D </a:t>
              </a:r>
              <a:r>
                <a:rPr lang="en-US" dirty="0"/>
                <a:t>Energy Balance Model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31267" y="5908544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1-D Energy Balance Model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18090" y="1900814"/>
              <a:ext cx="1752600" cy="802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Future Scenarios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67524" y="2906850"/>
              <a:ext cx="1752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Anthropogenic Effects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67523" y="3900018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Carbon Cycling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70784" y="4918251"/>
              <a:ext cx="1752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Water Cycling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67523" y="5906283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Earth’s Energy Balance</a:t>
              </a:r>
              <a:endParaRPr lang="en-US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1828799" y="2032030"/>
            <a:ext cx="5389874" cy="7272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2890948" y="2062456"/>
            <a:ext cx="3162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Critical Understanding</a:t>
            </a:r>
          </a:p>
          <a:p>
            <a:pPr algn="ctr"/>
            <a:r>
              <a:rPr lang="en-US" sz="2000" b="1" dirty="0" smtClean="0"/>
              <a:t>Graduate Level Work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-126940" y="4393616"/>
            <a:ext cx="3162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MODELING</a:t>
            </a:r>
            <a:endParaRPr lang="en-US" dirty="0" smtClean="0"/>
          </a:p>
        </p:txBody>
      </p:sp>
      <p:sp>
        <p:nvSpPr>
          <p:cNvPr id="37" name="TextBox 36"/>
          <p:cNvSpPr txBox="1"/>
          <p:nvPr/>
        </p:nvSpPr>
        <p:spPr>
          <a:xfrm rot="5400000">
            <a:off x="6014942" y="4412543"/>
            <a:ext cx="3162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CLIMATE SCIENCE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5237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Modeling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828800"/>
            <a:ext cx="3352800" cy="4492752"/>
          </a:xfrm>
          <a:prstGeom prst="rect">
            <a:avLst/>
          </a:prstGeom>
        </p:spPr>
      </p:pic>
      <p:sp>
        <p:nvSpPr>
          <p:cNvPr id="38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5689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Not tied to any programing language </a:t>
            </a:r>
          </a:p>
          <a:p>
            <a:r>
              <a:rPr lang="en-US" dirty="0" smtClean="0"/>
              <a:t>Very well done companion website</a:t>
            </a:r>
          </a:p>
          <a:p>
            <a:r>
              <a:rPr lang="en-US" dirty="0" smtClean="0"/>
              <a:t>Only/best undergrad level text</a:t>
            </a:r>
          </a:p>
        </p:txBody>
      </p:sp>
    </p:spTree>
    <p:extLst>
      <p:ext uri="{BB962C8B-B14F-4D97-AF65-F5344CB8AC3E}">
        <p14:creationId xmlns:p14="http://schemas.microsoft.com/office/powerpoint/2010/main" val="1570393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Modeling in three languages</a:t>
            </a:r>
            <a:endParaRPr lang="en-US" dirty="0"/>
          </a:p>
          <a:p>
            <a:pPr lvl="1"/>
            <a:r>
              <a:rPr lang="en-US" dirty="0" smtClean="0"/>
              <a:t>Starting with well-known Excel</a:t>
            </a:r>
          </a:p>
          <a:p>
            <a:pPr lvl="2"/>
            <a:r>
              <a:rPr lang="en-US" dirty="0" smtClean="0"/>
              <a:t>1-D energy balance model</a:t>
            </a:r>
          </a:p>
          <a:p>
            <a:pPr lvl="2"/>
            <a:r>
              <a:rPr lang="en-US" dirty="0" smtClean="0"/>
              <a:t>After the first taste of climate science, allow students to add one new component (clouds, orbital parameters, land surface changes)</a:t>
            </a:r>
          </a:p>
        </p:txBody>
      </p:sp>
    </p:spTree>
    <p:extLst>
      <p:ext uri="{BB962C8B-B14F-4D97-AF65-F5344CB8AC3E}">
        <p14:creationId xmlns:p14="http://schemas.microsoft.com/office/powerpoint/2010/main" val="4235165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Modeling in three languages</a:t>
            </a:r>
            <a:endParaRPr lang="en-US" dirty="0"/>
          </a:p>
          <a:p>
            <a:pPr lvl="1"/>
            <a:r>
              <a:rPr lang="en-US" dirty="0" smtClean="0"/>
              <a:t>Starting with well-known Excel</a:t>
            </a:r>
          </a:p>
          <a:p>
            <a:pPr lvl="2"/>
            <a:r>
              <a:rPr lang="en-US" dirty="0" smtClean="0"/>
              <a:t>1-D energy balance model</a:t>
            </a:r>
          </a:p>
          <a:p>
            <a:pPr lvl="2"/>
            <a:r>
              <a:rPr lang="en-US" dirty="0" smtClean="0"/>
              <a:t>After the first taste of climate science, allow students to add one new component (clouds, orbital parameters, land surface changes)</a:t>
            </a:r>
          </a:p>
          <a:p>
            <a:pPr lvl="1"/>
            <a:r>
              <a:rPr lang="en-US" dirty="0" smtClean="0"/>
              <a:t>The “core” of the course will be in MATLAB, most well known for the instructor</a:t>
            </a:r>
          </a:p>
          <a:p>
            <a:pPr lvl="2"/>
            <a:r>
              <a:rPr lang="en-US" dirty="0" smtClean="0"/>
              <a:t>Re-code the 1-D energy balance model into MATLAB</a:t>
            </a:r>
          </a:p>
          <a:p>
            <a:pPr lvl="2"/>
            <a:r>
              <a:rPr lang="en-US" dirty="0" smtClean="0"/>
              <a:t>Build 2-D and 3-D models in groups, adding processes when needed</a:t>
            </a:r>
          </a:p>
          <a:p>
            <a:pPr lvl="2"/>
            <a:r>
              <a:rPr lang="en-US" dirty="0" smtClean="0"/>
              <a:t>End with a working “toy” coupled-climate model</a:t>
            </a:r>
          </a:p>
        </p:txBody>
      </p:sp>
    </p:spTree>
    <p:extLst>
      <p:ext uri="{BB962C8B-B14F-4D97-AF65-F5344CB8AC3E}">
        <p14:creationId xmlns:p14="http://schemas.microsoft.com/office/powerpoint/2010/main" val="3554858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Toy Climate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3137447" y="2472561"/>
            <a:ext cx="2743200" cy="83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7135" y="3958461"/>
            <a:ext cx="8153400" cy="83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27647" y="5443942"/>
            <a:ext cx="1600200" cy="83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74859" y="5443942"/>
            <a:ext cx="1600200" cy="83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40945" y="5444361"/>
            <a:ext cx="1600200" cy="838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5" idx="2"/>
          </p:cNvCxnSpPr>
          <p:nvPr/>
        </p:nvCxnSpPr>
        <p:spPr>
          <a:xfrm>
            <a:off x="4509047" y="3310761"/>
            <a:ext cx="0" cy="647700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04247" y="4796242"/>
            <a:ext cx="0" cy="647700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727747" y="4796242"/>
            <a:ext cx="0" cy="647700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  <a:endCxn id="9" idx="1"/>
          </p:cNvCxnSpPr>
          <p:nvPr/>
        </p:nvCxnSpPr>
        <p:spPr>
          <a:xfrm>
            <a:off x="2527847" y="5863042"/>
            <a:ext cx="947012" cy="0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541045" y="4796242"/>
            <a:ext cx="0" cy="647700"/>
          </a:xfrm>
          <a:prstGeom prst="straightConnector1">
            <a:avLst/>
          </a:prstGeom>
          <a:ln w="539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137447" y="2639061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Solar Input/Parameters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3137447" y="4205632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Atmosphere/Clouds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959768" y="5671091"/>
            <a:ext cx="1550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Cryosphere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474859" y="5554614"/>
            <a:ext cx="1550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Land Surface /Biology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740945" y="5662987"/>
            <a:ext cx="1550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Ocean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056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578352" cy="4495800"/>
          </a:xfrm>
        </p:spPr>
        <p:txBody>
          <a:bodyPr/>
          <a:lstStyle/>
          <a:p>
            <a:r>
              <a:rPr lang="en-US" dirty="0" smtClean="0"/>
              <a:t>MATLAB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Course-pack with selections from multiple texts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828800"/>
            <a:ext cx="36004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724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Course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 to the Earth’s climate system</a:t>
            </a:r>
          </a:p>
        </p:txBody>
      </p:sp>
    </p:spTree>
    <p:extLst>
      <p:ext uri="{BB962C8B-B14F-4D97-AF65-F5344CB8AC3E}">
        <p14:creationId xmlns:p14="http://schemas.microsoft.com/office/powerpoint/2010/main" val="591508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Modeling in three languages</a:t>
            </a:r>
            <a:endParaRPr lang="en-US" dirty="0"/>
          </a:p>
          <a:p>
            <a:pPr lvl="1"/>
            <a:r>
              <a:rPr lang="en-US" dirty="0" smtClean="0"/>
              <a:t>Starting with well-known Excel</a:t>
            </a:r>
          </a:p>
          <a:p>
            <a:pPr lvl="2"/>
            <a:r>
              <a:rPr lang="en-US" dirty="0" smtClean="0"/>
              <a:t>1-D energy balance model</a:t>
            </a:r>
          </a:p>
          <a:p>
            <a:pPr lvl="2"/>
            <a:r>
              <a:rPr lang="en-US" dirty="0" smtClean="0"/>
              <a:t>After the first taste of climate science, allow students to add one new component (clouds, orbital parameters, land surface changes)</a:t>
            </a:r>
          </a:p>
          <a:p>
            <a:pPr lvl="1"/>
            <a:r>
              <a:rPr lang="en-US" dirty="0" smtClean="0"/>
              <a:t>The “core” of the course will be in MATLAB, most well known for the instructor</a:t>
            </a:r>
          </a:p>
          <a:p>
            <a:pPr lvl="2"/>
            <a:r>
              <a:rPr lang="en-US" dirty="0" smtClean="0"/>
              <a:t>Re-code the 1-D energy balance model into MATLAB</a:t>
            </a:r>
          </a:p>
          <a:p>
            <a:pPr lvl="2"/>
            <a:r>
              <a:rPr lang="en-US" dirty="0" smtClean="0"/>
              <a:t>Build 2-D and 3-D models in groups, adding processes when needed</a:t>
            </a:r>
          </a:p>
          <a:p>
            <a:pPr lvl="2"/>
            <a:r>
              <a:rPr lang="en-US" dirty="0" smtClean="0"/>
              <a:t>End with a working “toy” coupled-climate model</a:t>
            </a:r>
          </a:p>
          <a:p>
            <a:pPr lvl="1"/>
            <a:r>
              <a:rPr lang="en-US" dirty="0" err="1" smtClean="0"/>
              <a:t>EdGCM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66036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EdGCM</a:t>
            </a:r>
            <a:endParaRPr lang="en-US" dirty="0" smtClean="0"/>
          </a:p>
          <a:p>
            <a:pPr lvl="1"/>
            <a:r>
              <a:rPr lang="en-US" dirty="0" smtClean="0"/>
              <a:t>Uses NASA’s Goddard </a:t>
            </a:r>
            <a:r>
              <a:rPr lang="en-US" dirty="0"/>
              <a:t>Institute for Space Studies General Circulation (GISS) Model </a:t>
            </a:r>
            <a:r>
              <a:rPr lang="en-US" dirty="0" smtClean="0"/>
              <a:t>II from </a:t>
            </a:r>
            <a:r>
              <a:rPr lang="en-US" dirty="0"/>
              <a:t>Hansen et al. (1983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Research-grade GCM active in the 80’s and 90’s </a:t>
            </a:r>
            <a:r>
              <a:rPr lang="en-US" dirty="0"/>
              <a:t>with a user-friendly </a:t>
            </a:r>
            <a:r>
              <a:rPr lang="en-US" dirty="0" smtClean="0"/>
              <a:t>interface from </a:t>
            </a:r>
            <a:r>
              <a:rPr lang="en-US" dirty="0"/>
              <a:t>Columbia </a:t>
            </a:r>
            <a:r>
              <a:rPr lang="en-US" dirty="0" smtClean="0"/>
              <a:t>University</a:t>
            </a:r>
          </a:p>
          <a:p>
            <a:pPr lvl="1"/>
            <a:r>
              <a:rPr lang="en-US" dirty="0" smtClean="0"/>
              <a:t>Software comes with </a:t>
            </a:r>
            <a:r>
              <a:rPr lang="en-US" dirty="0"/>
              <a:t>6 ready-to-run climate model </a:t>
            </a:r>
            <a:r>
              <a:rPr lang="en-US" dirty="0" smtClean="0"/>
              <a:t>experiments to help cut through the learning curve</a:t>
            </a:r>
          </a:p>
        </p:txBody>
      </p:sp>
    </p:spTree>
    <p:extLst>
      <p:ext uri="{BB962C8B-B14F-4D97-AF65-F5344CB8AC3E}">
        <p14:creationId xmlns:p14="http://schemas.microsoft.com/office/powerpoint/2010/main" val="21053445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EdGCM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No programing</a:t>
            </a:r>
          </a:p>
          <a:p>
            <a:pPr marL="0" indent="0">
              <a:buNone/>
            </a:pPr>
            <a:r>
              <a:rPr lang="en-US" dirty="0" smtClean="0"/>
              <a:t>needed at this point</a:t>
            </a:r>
          </a:p>
        </p:txBody>
      </p:sp>
      <p:pic>
        <p:nvPicPr>
          <p:cNvPr id="4" name="Picture 2" descr="http://edgcm.columbia.edu/wp-content/uploads/2008/09/setupsimul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752600"/>
            <a:ext cx="3962400" cy="488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948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EdGCM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Full</a:t>
            </a:r>
          </a:p>
          <a:p>
            <a:pPr marL="0" indent="0">
              <a:buNone/>
            </a:pPr>
            <a:r>
              <a:rPr lang="en-US" dirty="0" smtClean="0"/>
              <a:t>Visualization</a:t>
            </a:r>
          </a:p>
          <a:p>
            <a:pPr marL="0" indent="0">
              <a:buNone/>
            </a:pPr>
            <a:r>
              <a:rPr lang="en-US" dirty="0" smtClean="0"/>
              <a:t>Package</a:t>
            </a:r>
          </a:p>
        </p:txBody>
      </p:sp>
      <p:pic>
        <p:nvPicPr>
          <p:cNvPr id="2050" name="Picture 2" descr="http://edgcm.columbia.edu/wp-content/uploads/2009/10/EVA_collag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00200"/>
            <a:ext cx="5924550" cy="507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4372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Climate Science</a:t>
            </a:r>
          </a:p>
          <a:p>
            <a:pPr lvl="1"/>
            <a:r>
              <a:rPr lang="en-US" dirty="0" smtClean="0"/>
              <a:t>Brief introduction in week one</a:t>
            </a:r>
          </a:p>
        </p:txBody>
      </p:sp>
      <p:pic>
        <p:nvPicPr>
          <p:cNvPr id="4098" name="Picture 2" descr="http://ecx.images-amazon.com/images/I/91xutMk46v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92899"/>
            <a:ext cx="3124200" cy="446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601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Climate Science</a:t>
            </a:r>
          </a:p>
          <a:p>
            <a:pPr lvl="1"/>
            <a:r>
              <a:rPr lang="en-US" dirty="0" smtClean="0"/>
              <a:t>Brief introduction in week one</a:t>
            </a:r>
          </a:p>
          <a:p>
            <a:pPr lvl="1"/>
            <a:r>
              <a:rPr lang="en-US" dirty="0" smtClean="0"/>
              <a:t>Specific climate topics start in week five</a:t>
            </a:r>
          </a:p>
          <a:p>
            <a:pPr lvl="2"/>
            <a:r>
              <a:rPr lang="en-US" dirty="0" smtClean="0"/>
              <a:t>Solar, Atmosphere, Oceans, Cryosphere, Land Processes</a:t>
            </a:r>
          </a:p>
          <a:p>
            <a:pPr lvl="2"/>
            <a:r>
              <a:rPr lang="en-US" dirty="0" smtClean="0"/>
              <a:t>Planned multiple guest lectures</a:t>
            </a:r>
          </a:p>
        </p:txBody>
      </p:sp>
    </p:spTree>
    <p:extLst>
      <p:ext uri="{BB962C8B-B14F-4D97-AF65-F5344CB8AC3E}">
        <p14:creationId xmlns:p14="http://schemas.microsoft.com/office/powerpoint/2010/main" val="38867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Climate Science</a:t>
            </a:r>
          </a:p>
          <a:p>
            <a:pPr lvl="1"/>
            <a:r>
              <a:rPr lang="en-US" dirty="0" smtClean="0"/>
              <a:t>Brief introduction in week one</a:t>
            </a:r>
          </a:p>
          <a:p>
            <a:pPr lvl="1"/>
            <a:r>
              <a:rPr lang="en-US" dirty="0" smtClean="0"/>
              <a:t>Specific climate topics start in week five</a:t>
            </a:r>
          </a:p>
          <a:p>
            <a:pPr lvl="2"/>
            <a:r>
              <a:rPr lang="en-US" dirty="0" smtClean="0"/>
              <a:t>Solar, Atmosphere, Oceans, Cryosphere, Land Processes</a:t>
            </a:r>
          </a:p>
          <a:p>
            <a:pPr lvl="2"/>
            <a:r>
              <a:rPr lang="en-US" dirty="0" smtClean="0"/>
              <a:t>Planned multiple guest lectures</a:t>
            </a:r>
          </a:p>
          <a:p>
            <a:pPr lvl="1"/>
            <a:r>
              <a:rPr lang="en-US" dirty="0" err="1" smtClean="0"/>
              <a:t>EdGCM</a:t>
            </a:r>
            <a:r>
              <a:rPr lang="en-US" dirty="0" smtClean="0"/>
              <a:t> will allow student driven research projects</a:t>
            </a:r>
          </a:p>
        </p:txBody>
      </p:sp>
    </p:spTree>
    <p:extLst>
      <p:ext uri="{BB962C8B-B14F-4D97-AF65-F5344CB8AC3E}">
        <p14:creationId xmlns:p14="http://schemas.microsoft.com/office/powerpoint/2010/main" val="3377556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 would LOVE to share this course with anyone interested</a:t>
            </a:r>
          </a:p>
          <a:p>
            <a:r>
              <a:rPr lang="en-US" dirty="0" smtClean="0"/>
              <a:t>Possible multi-campus course</a:t>
            </a:r>
          </a:p>
          <a:p>
            <a:pPr lvl="1"/>
            <a:r>
              <a:rPr lang="en-US" dirty="0" smtClean="0"/>
              <a:t>Further ease teaching a course with so many topics</a:t>
            </a:r>
          </a:p>
        </p:txBody>
      </p:sp>
    </p:spTree>
    <p:extLst>
      <p:ext uri="{BB962C8B-B14F-4D97-AF65-F5344CB8AC3E}">
        <p14:creationId xmlns:p14="http://schemas.microsoft.com/office/powerpoint/2010/main" val="1018843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Course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 to the Earth’s climate system</a:t>
            </a:r>
          </a:p>
          <a:p>
            <a:r>
              <a:rPr lang="en-US" dirty="0" smtClean="0"/>
              <a:t>Basic modeling skills in three </a:t>
            </a:r>
            <a:r>
              <a:rPr lang="en-US" dirty="0"/>
              <a:t>computer </a:t>
            </a:r>
            <a:r>
              <a:rPr lang="en-US" dirty="0" smtClean="0"/>
              <a:t>language</a:t>
            </a:r>
          </a:p>
        </p:txBody>
      </p:sp>
    </p:spTree>
    <p:extLst>
      <p:ext uri="{BB962C8B-B14F-4D97-AF65-F5344CB8AC3E}">
        <p14:creationId xmlns:p14="http://schemas.microsoft.com/office/powerpoint/2010/main" val="428160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Course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 to the Earth’s climate system</a:t>
            </a:r>
          </a:p>
          <a:p>
            <a:r>
              <a:rPr lang="en-US" dirty="0" smtClean="0"/>
              <a:t>Basic modeling skills in three </a:t>
            </a:r>
            <a:r>
              <a:rPr lang="en-US" dirty="0"/>
              <a:t>computer </a:t>
            </a:r>
            <a:r>
              <a:rPr lang="en-US" dirty="0" smtClean="0"/>
              <a:t>language</a:t>
            </a:r>
          </a:p>
          <a:p>
            <a:r>
              <a:rPr lang="en-US" dirty="0" smtClean="0"/>
              <a:t>Connecting to and applying first/second year math and physics topics</a:t>
            </a:r>
          </a:p>
        </p:txBody>
      </p:sp>
    </p:spTree>
    <p:extLst>
      <p:ext uri="{BB962C8B-B14F-4D97-AF65-F5344CB8AC3E}">
        <p14:creationId xmlns:p14="http://schemas.microsoft.com/office/powerpoint/2010/main" val="174628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Course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 to the Earth’s climate system</a:t>
            </a:r>
          </a:p>
          <a:p>
            <a:r>
              <a:rPr lang="en-US" dirty="0" smtClean="0"/>
              <a:t>Basic modeling skills in three </a:t>
            </a:r>
            <a:r>
              <a:rPr lang="en-US" dirty="0"/>
              <a:t>computer </a:t>
            </a:r>
            <a:r>
              <a:rPr lang="en-US" dirty="0" smtClean="0"/>
              <a:t>language</a:t>
            </a:r>
          </a:p>
          <a:p>
            <a:r>
              <a:rPr lang="en-US" dirty="0" smtClean="0"/>
              <a:t>Connecting to and applying first/second year math and physics topics</a:t>
            </a:r>
          </a:p>
          <a:p>
            <a:r>
              <a:rPr lang="en-US" dirty="0" smtClean="0"/>
              <a:t>Team based learning with individual end-of-semester projects</a:t>
            </a:r>
          </a:p>
        </p:txBody>
      </p:sp>
    </p:spTree>
    <p:extLst>
      <p:ext uri="{BB962C8B-B14F-4D97-AF65-F5344CB8AC3E}">
        <p14:creationId xmlns:p14="http://schemas.microsoft.com/office/powerpoint/2010/main" val="387091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Course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 to the Earth’s climate system</a:t>
            </a:r>
          </a:p>
          <a:p>
            <a:r>
              <a:rPr lang="en-US" dirty="0" smtClean="0"/>
              <a:t>Basic modeling skills in three </a:t>
            </a:r>
            <a:r>
              <a:rPr lang="en-US" dirty="0"/>
              <a:t>computer </a:t>
            </a:r>
            <a:r>
              <a:rPr lang="en-US" dirty="0" smtClean="0"/>
              <a:t>language</a:t>
            </a:r>
          </a:p>
          <a:p>
            <a:r>
              <a:rPr lang="en-US" dirty="0" smtClean="0"/>
              <a:t>Connecting to and applying first/second year math and physics topics</a:t>
            </a:r>
          </a:p>
          <a:p>
            <a:r>
              <a:rPr lang="en-US" dirty="0" smtClean="0"/>
              <a:t>Team based learning with individual end-of-semester projects</a:t>
            </a:r>
          </a:p>
          <a:p>
            <a:r>
              <a:rPr lang="en-US" dirty="0" smtClean="0"/>
              <a:t>Prepare </a:t>
            </a:r>
            <a:r>
              <a:rPr lang="en-US" dirty="0"/>
              <a:t>students </a:t>
            </a:r>
            <a:r>
              <a:rPr lang="en-US" dirty="0" smtClean="0"/>
              <a:t>for graduate level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4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 to the Earth’s climate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43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 to the Earth’s climate system</a:t>
            </a:r>
          </a:p>
          <a:p>
            <a:r>
              <a:rPr lang="en-US" dirty="0" smtClean="0"/>
              <a:t>Basic modeling skills in three </a:t>
            </a:r>
            <a:r>
              <a:rPr lang="en-US" dirty="0"/>
              <a:t>computer </a:t>
            </a:r>
            <a:r>
              <a:rPr lang="en-US" dirty="0" smtClean="0"/>
              <a:t>language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Introduction to the Earth’s climate system</a:t>
            </a:r>
          </a:p>
          <a:p>
            <a:r>
              <a:rPr lang="en-US" dirty="0" smtClean="0"/>
              <a:t>Basic modeling skills in three </a:t>
            </a:r>
            <a:r>
              <a:rPr lang="en-US" dirty="0"/>
              <a:t>computer </a:t>
            </a:r>
            <a:r>
              <a:rPr lang="en-US" dirty="0" smtClean="0"/>
              <a:t>language</a:t>
            </a:r>
          </a:p>
          <a:p>
            <a:r>
              <a:rPr lang="en-US" dirty="0" smtClean="0"/>
              <a:t>Connecting to and applying first/second year math and physics topics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75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5">
      <a:dk1>
        <a:sysClr val="windowText" lastClr="000000"/>
      </a:dk1>
      <a:lt1>
        <a:sysClr val="window" lastClr="FFFFFF"/>
      </a:lt1>
      <a:dk2>
        <a:srgbClr val="323232"/>
      </a:dk2>
      <a:lt2>
        <a:srgbClr val="E19825"/>
      </a:lt2>
      <a:accent1>
        <a:srgbClr val="A5300F"/>
      </a:accent1>
      <a:accent2>
        <a:srgbClr val="521707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ustom 1">
      <a:majorFont>
        <a:latin typeface="Book Antiqua"/>
        <a:ea typeface=""/>
        <a:cs typeface=""/>
      </a:majorFont>
      <a:minorFont>
        <a:latin typeface="Centaur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5552</TotalTime>
  <Words>780</Words>
  <Application>Microsoft Office PowerPoint</Application>
  <PresentationFormat>On-screen Show (4:3)</PresentationFormat>
  <Paragraphs>145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Book Antiqua</vt:lpstr>
      <vt:lpstr>Calibri</vt:lpstr>
      <vt:lpstr>Centaur</vt:lpstr>
      <vt:lpstr>Wingdings</vt:lpstr>
      <vt:lpstr>Wingdings 2</vt:lpstr>
      <vt:lpstr>Median</vt:lpstr>
      <vt:lpstr>Physical Climate Modeling:  A New Project-Based Climate Modeling Course at Dickinson College</vt:lpstr>
      <vt:lpstr>The Course Goals</vt:lpstr>
      <vt:lpstr>The Course Goals</vt:lpstr>
      <vt:lpstr>The Course Goals</vt:lpstr>
      <vt:lpstr>The Course Goals</vt:lpstr>
      <vt:lpstr>The Course Goals</vt:lpstr>
      <vt:lpstr>The Challenges</vt:lpstr>
      <vt:lpstr>The Challenges</vt:lpstr>
      <vt:lpstr>The Challenges</vt:lpstr>
      <vt:lpstr>The Challenges</vt:lpstr>
      <vt:lpstr>The Challenges</vt:lpstr>
      <vt:lpstr>My Goals Today</vt:lpstr>
      <vt:lpstr>Assumptions</vt:lpstr>
      <vt:lpstr>Climate Modeling</vt:lpstr>
      <vt:lpstr>Climate Modeling</vt:lpstr>
      <vt:lpstr>Climate Modeling</vt:lpstr>
      <vt:lpstr>Climate Modeling</vt:lpstr>
      <vt:lpstr>Climate Modeling</vt:lpstr>
      <vt:lpstr>Climate Modeling</vt:lpstr>
      <vt:lpstr>Climate Modeling</vt:lpstr>
      <vt:lpstr>Climate Modeling</vt:lpstr>
      <vt:lpstr>Climate Modeling</vt:lpstr>
      <vt:lpstr>Climate Modeling</vt:lpstr>
      <vt:lpstr>Climate Modeling</vt:lpstr>
      <vt:lpstr>Climate Modeling</vt:lpstr>
      <vt:lpstr>Climate Modeling</vt:lpstr>
      <vt:lpstr>Going Forward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A Connected World From Atmospheric observations</dc:title>
  <dc:creator>David E. Reed</dc:creator>
  <cp:lastModifiedBy>Reed, David</cp:lastModifiedBy>
  <cp:revision>69</cp:revision>
  <cp:lastPrinted>2013-10-26T22:24:47Z</cp:lastPrinted>
  <dcterms:created xsi:type="dcterms:W3CDTF">2006-08-16T00:00:00Z</dcterms:created>
  <dcterms:modified xsi:type="dcterms:W3CDTF">2015-01-08T21:03:25Z</dcterms:modified>
</cp:coreProperties>
</file>